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4"/>
  </p:notesMasterIdLst>
  <p:sldIdLst>
    <p:sldId id="256" r:id="rId2"/>
    <p:sldId id="406" r:id="rId3"/>
    <p:sldId id="365" r:id="rId4"/>
    <p:sldId id="265" r:id="rId5"/>
    <p:sldId id="257" r:id="rId6"/>
    <p:sldId id="266" r:id="rId7"/>
    <p:sldId id="267" r:id="rId8"/>
    <p:sldId id="268" r:id="rId9"/>
    <p:sldId id="270" r:id="rId10"/>
    <p:sldId id="274" r:id="rId11"/>
    <p:sldId id="402" r:id="rId12"/>
    <p:sldId id="259" r:id="rId13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266"/>
            <p14:sldId id="267"/>
            <p14:sldId id="268"/>
            <p14:sldId id="270"/>
            <p14:sldId id="274"/>
          </p14:sldIdLst>
        </p14:section>
        <p14:section name="UI(사용자 인터페이스)" id="{E56F9886-BA4A-43E5-BE15-B16F3172927E}">
          <p14:sldIdLst>
            <p14:sldId id="402"/>
            <p14:sldId id="259"/>
          </p14:sldIdLst>
        </p14:section>
        <p14:section name="UX(사용자 경험)" id="{62765F93-8A1E-4B87-8230-672BD69267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03" autoAdjust="0"/>
    <p:restoredTop sz="92890" autoAdjust="0"/>
  </p:normalViewPr>
  <p:slideViewPr>
    <p:cSldViewPr snapToGrid="0" showGuides="1">
      <p:cViewPr>
        <p:scale>
          <a:sx n="75" d="100"/>
          <a:sy n="75" d="100"/>
        </p:scale>
        <p:origin x="2472" y="88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2019-11-28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5" y="-17686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6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UI_</a:t>
            </a:r>
            <a:r>
              <a:rPr lang="ko-KR" altLang="en-US" dirty="0"/>
              <a:t>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6FBAE-1A9B-44F8-8AD9-13D5BC23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FB86E-344D-4F3D-8DEE-E37249448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" y="1761834"/>
            <a:ext cx="3938570" cy="1848716"/>
          </a:xfrm>
          <a:prstGeom prst="rect">
            <a:avLst/>
          </a:prstGeom>
        </p:spPr>
      </p:pic>
      <p:pic>
        <p:nvPicPr>
          <p:cNvPr id="5" name="그림 4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6722368D-8F94-4F4F-9792-12565F4F2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570715" y="1274545"/>
            <a:ext cx="496818" cy="458815"/>
          </a:xfrm>
          <a:prstGeom prst="rect">
            <a:avLst/>
          </a:prstGeom>
        </p:spPr>
      </p:pic>
      <p:pic>
        <p:nvPicPr>
          <p:cNvPr id="6" name="그림 5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F268D88D-041A-4B97-A342-5CFCF225E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417734" y="1235761"/>
            <a:ext cx="485777" cy="458815"/>
          </a:xfrm>
          <a:prstGeom prst="rect">
            <a:avLst/>
          </a:prstGeom>
        </p:spPr>
      </p:pic>
      <p:pic>
        <p:nvPicPr>
          <p:cNvPr id="7" name="그림 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F207250-D840-4394-A18F-D29FD649A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570715" y="3950137"/>
            <a:ext cx="480256" cy="458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C9065-62BB-4086-BEB1-756F57FF331F}"/>
              </a:ext>
            </a:extLst>
          </p:cNvPr>
          <p:cNvSpPr txBox="1"/>
          <p:nvPr/>
        </p:nvSpPr>
        <p:spPr>
          <a:xfrm>
            <a:off x="1073881" y="404104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2E13-D628-4B75-80C8-FADEDE162F4A}"/>
              </a:ext>
            </a:extLst>
          </p:cNvPr>
          <p:cNvSpPr txBox="1"/>
          <p:nvPr/>
        </p:nvSpPr>
        <p:spPr>
          <a:xfrm>
            <a:off x="6920901" y="1307160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01CDC-2525-4393-81FE-E0B070FE7716}"/>
              </a:ext>
            </a:extLst>
          </p:cNvPr>
          <p:cNvSpPr txBox="1"/>
          <p:nvPr/>
        </p:nvSpPr>
        <p:spPr>
          <a:xfrm>
            <a:off x="1067533" y="1365454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1" name="그림 1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3FF1DC0E-5346-4DB2-A9E2-B8EC2AB18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5" y="4425766"/>
            <a:ext cx="4055192" cy="1903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E3EFC2-7FD4-4247-8738-35C5BCC06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1711390"/>
            <a:ext cx="4236170" cy="19884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5DABB-53B1-4E24-910C-889F3F83692A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3AB08-AEF4-4259-B3CB-AF46DC2678A7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FF0E25-F1B8-4A94-AF6C-20D769A4189E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893F3A-343E-4E73-9F6E-6349E45CA7E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C110C7-09B5-4CC5-A2CA-A790D7BED0B3}"/>
              </a:ext>
            </a:extLst>
          </p:cNvPr>
          <p:cNvSpPr txBox="1"/>
          <p:nvPr/>
        </p:nvSpPr>
        <p:spPr>
          <a:xfrm>
            <a:off x="570715" y="3627364"/>
            <a:ext cx="3760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유저의 이동 조작 방향에 따라 조이스틱 </a:t>
            </a:r>
            <a:r>
              <a:rPr lang="en-US" altLang="ko-KR" sz="1000" dirty="0"/>
              <a:t>Ui</a:t>
            </a:r>
            <a:r>
              <a:rPr lang="ko-KR" altLang="en-US" sz="1000" dirty="0"/>
              <a:t>가 따라 움직이는 형태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7987D-EABB-4144-BBA1-8A78C550C2B0}"/>
              </a:ext>
            </a:extLst>
          </p:cNvPr>
          <p:cNvSpPr txBox="1"/>
          <p:nvPr/>
        </p:nvSpPr>
        <p:spPr>
          <a:xfrm>
            <a:off x="6417734" y="3703916"/>
            <a:ext cx="40062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유저가 조작을 시작하는 지점을 기준으로 이동 조작을 인식하는 형태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44219-B026-4EEB-A813-959AD0411DE7}"/>
              </a:ext>
            </a:extLst>
          </p:cNvPr>
          <p:cNvSpPr txBox="1"/>
          <p:nvPr/>
        </p:nvSpPr>
        <p:spPr>
          <a:xfrm>
            <a:off x="570715" y="6329223"/>
            <a:ext cx="5030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고정된 </a:t>
            </a:r>
            <a:r>
              <a:rPr lang="en-US" altLang="ko-KR" sz="1000" dirty="0"/>
              <a:t>Ui</a:t>
            </a:r>
            <a:r>
              <a:rPr lang="ko-KR" altLang="en-US" sz="1000" dirty="0"/>
              <a:t>가 표시되고 그 지점을 유저가 직접 터치 조작을 활용해 이동 조작을 하는 방식</a:t>
            </a:r>
          </a:p>
        </p:txBody>
      </p:sp>
      <p:pic>
        <p:nvPicPr>
          <p:cNvPr id="19" name="그림 1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35B34AA-6EEC-4FB4-82FA-8F6B93CD81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096000" y="4408953"/>
            <a:ext cx="496818" cy="458815"/>
          </a:xfrm>
          <a:prstGeom prst="rect">
            <a:avLst/>
          </a:prstGeom>
        </p:spPr>
      </p:pic>
      <p:pic>
        <p:nvPicPr>
          <p:cNvPr id="20" name="그림 19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2CB8B166-0B02-49F7-89A6-C65248EAA4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848535" y="4408952"/>
            <a:ext cx="485777" cy="4588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FB44F4-BBBB-4EB4-85A4-9DAEB2BE3229}"/>
              </a:ext>
            </a:extLst>
          </p:cNvPr>
          <p:cNvSpPr txBox="1"/>
          <p:nvPr/>
        </p:nvSpPr>
        <p:spPr>
          <a:xfrm>
            <a:off x="6096000" y="4963208"/>
            <a:ext cx="5368506" cy="10266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동적</a:t>
            </a:r>
            <a:r>
              <a:rPr lang="en-US" altLang="ko-KR" sz="1400" dirty="0"/>
              <a:t>, </a:t>
            </a:r>
            <a:r>
              <a:rPr lang="ko-KR" altLang="en-US" sz="1400" dirty="0"/>
              <a:t>추적형 조이스틱의 경우 유저가 조작을 하지 않았을 때 화면에 </a:t>
            </a:r>
            <a:r>
              <a:rPr lang="en-US" altLang="ko-KR" sz="1400" dirty="0"/>
              <a:t>UI </a:t>
            </a:r>
            <a:r>
              <a:rPr lang="ko-KR" altLang="en-US" sz="1400" dirty="0"/>
              <a:t>표시가 되지 않음으로 화면 정보를 유저가 얻기 좀 더 쉬워지는 경향이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817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982A2-1DBE-4C2A-BA19-5CC90B0D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레이어 구조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6B0299F6-ED4A-4F0B-AA6B-891B1D85E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1989"/>
              </p:ext>
            </p:extLst>
          </p:nvPr>
        </p:nvGraphicFramePr>
        <p:xfrm>
          <a:off x="674913" y="4329900"/>
          <a:ext cx="10842171" cy="1957724"/>
        </p:xfrm>
        <a:graphic>
          <a:graphicData uri="http://schemas.openxmlformats.org/drawingml/2006/table">
            <a:tbl>
              <a:tblPr/>
              <a:tblGrid>
                <a:gridCol w="711570">
                  <a:extLst>
                    <a:ext uri="{9D8B030D-6E8A-4147-A177-3AD203B41FA5}">
                      <a16:colId xmlns:a16="http://schemas.microsoft.com/office/drawing/2014/main" val="3074638593"/>
                    </a:ext>
                  </a:extLst>
                </a:gridCol>
                <a:gridCol w="1717579">
                  <a:extLst>
                    <a:ext uri="{9D8B030D-6E8A-4147-A177-3AD203B41FA5}">
                      <a16:colId xmlns:a16="http://schemas.microsoft.com/office/drawing/2014/main" val="437163289"/>
                    </a:ext>
                  </a:extLst>
                </a:gridCol>
                <a:gridCol w="8413022">
                  <a:extLst>
                    <a:ext uri="{9D8B030D-6E8A-4147-A177-3AD203B41FA5}">
                      <a16:colId xmlns:a16="http://schemas.microsoft.com/office/drawing/2014/main" val="4147755892"/>
                    </a:ext>
                  </a:extLst>
                </a:gridCol>
              </a:tblGrid>
              <a:tr h="35341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101731"/>
                  </a:ext>
                </a:extLst>
              </a:tr>
              <a:tr h="42511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013576"/>
                  </a:ext>
                </a:extLst>
              </a:tr>
              <a:tr h="44156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681216"/>
                  </a:ext>
                </a:extLst>
              </a:tr>
              <a:tr h="4215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88845"/>
                  </a:ext>
                </a:extLst>
              </a:tr>
              <a:tr h="31607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13624"/>
                  </a:ext>
                </a:extLst>
              </a:tr>
            </a:tbl>
          </a:graphicData>
        </a:graphic>
      </p:graphicFrame>
      <p:pic>
        <p:nvPicPr>
          <p:cNvPr id="56" name="그림 55">
            <a:extLst>
              <a:ext uri="{FF2B5EF4-FFF2-40B4-BE49-F238E27FC236}">
                <a16:creationId xmlns:a16="http://schemas.microsoft.com/office/drawing/2014/main" id="{95BABAFA-07F6-4855-B740-CA2D2E08A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3" y="1254931"/>
            <a:ext cx="11181033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1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14898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17507004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소울나이트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로딩화면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개발사 로고와 함께 고양이가 화면 좌측에서 우측으로 뛰어가는 모션연출로 로딩 진행정도를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Loding_M_Char_01~08.png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각 단어의 시작은 대문자로 시작하며 줄임말 인 경우 모두 대문자로  표시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번호는 두자리수로 표현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파생 이미지 또는 상태가 없는 경우 번호와 상태를 표기하지 않아도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EB36531-7410-497F-A1F9-0E84C13A3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60490" r="87652" b="25854"/>
          <a:stretch/>
        </p:blipFill>
        <p:spPr>
          <a:xfrm>
            <a:off x="10118452" y="2857103"/>
            <a:ext cx="448574" cy="348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994F15-E082-4463-852F-A1BB48D63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25206" r="24996" b="37463"/>
          <a:stretch/>
        </p:blipFill>
        <p:spPr>
          <a:xfrm>
            <a:off x="9612839" y="3331814"/>
            <a:ext cx="1459799" cy="52872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2153B6D-159D-46FE-AE96-BAA17494A79F}"/>
              </a:ext>
            </a:extLst>
          </p:cNvPr>
          <p:cNvGrpSpPr/>
          <p:nvPr/>
        </p:nvGrpSpPr>
        <p:grpSpPr>
          <a:xfrm>
            <a:off x="3375716" y="1307814"/>
            <a:ext cx="2356866" cy="1118349"/>
            <a:chOff x="1414777" y="4199835"/>
            <a:chExt cx="3631358" cy="17231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7AE21E-5169-4816-B85B-D1A3EBBC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205" y="4235569"/>
              <a:ext cx="3315599" cy="16516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FCE9A7-523F-4481-9B3E-EA99AF281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9" b="86857" l="29429" r="70286">
                          <a14:foregroundMark x1="45429" y1="2571" x2="45429" y2="2571"/>
                          <a14:foregroundMark x1="39286" y1="2286" x2="66000" y2="2429"/>
                          <a14:foregroundMark x1="66857" y1="2000" x2="69857" y2="4714"/>
                          <a14:foregroundMark x1="69857" y1="5143" x2="69571" y2="81857"/>
                          <a14:foregroundMark x1="69286" y1="82000" x2="54571" y2="84714"/>
                          <a14:foregroundMark x1="53571" y1="84714" x2="32143" y2="83714"/>
                          <a14:foregroundMark x1="32143" y1="83714" x2="30571" y2="76000"/>
                          <a14:foregroundMark x1="30571" y1="76000" x2="30571" y2="10571"/>
                          <a14:foregroundMark x1="30000" y1="13571" x2="30143" y2="38714"/>
                          <a14:foregroundMark x1="69571" y1="82000" x2="67857" y2="84429"/>
                          <a14:foregroundMark x1="68286" y1="84000" x2="65714" y2="85571"/>
                          <a14:foregroundMark x1="65714" y1="85571" x2="31571" y2="84714"/>
                          <a14:foregroundMark x1="31571" y1="84714" x2="30143" y2="81714"/>
                          <a14:foregroundMark x1="68714" y1="1714" x2="64857" y2="3000"/>
                          <a14:foregroundMark x1="65143" y1="1286" x2="56857" y2="2571"/>
                          <a14:foregroundMark x1="69571" y1="2571" x2="68143" y2="714"/>
                          <a14:foregroundMark x1="68143" y1="714" x2="66857" y2="0"/>
                          <a14:foregroundMark x1="32571" y1="571" x2="30429" y2="2000"/>
                          <a14:foregroundMark x1="30286" y1="2143" x2="29429" y2="4286"/>
                          <a14:backgroundMark x1="55000" y1="19571" x2="45714" y2="21286"/>
                          <a14:backgroundMark x1="44286" y1="22714" x2="45857" y2="31429"/>
                          <a14:backgroundMark x1="55429" y1="20143" x2="57429" y2="25143"/>
                          <a14:backgroundMark x1="58143" y1="25714" x2="58000" y2="33000"/>
                          <a14:backgroundMark x1="57714" y1="33286" x2="54143" y2="37857"/>
                          <a14:backgroundMark x1="54143" y1="37857" x2="60857" y2="42000"/>
                          <a14:backgroundMark x1="61000" y1="42000" x2="62571" y2="44143"/>
                          <a14:backgroundMark x1="62571" y1="44143" x2="62857" y2="47857"/>
                          <a14:backgroundMark x1="62857" y1="47857" x2="37143" y2="49000"/>
                          <a14:backgroundMark x1="37143" y1="49000" x2="37000" y2="43429"/>
                          <a14:backgroundMark x1="37000" y1="43429" x2="44000" y2="38571"/>
                          <a14:backgroundMark x1="44000" y1="38571" x2="43714" y2="33000"/>
                          <a14:backgroundMark x1="43714" y1="33000" x2="40714" y2="29857"/>
                          <a14:backgroundMark x1="40714" y1="29857" x2="41714" y2="26429"/>
                          <a14:backgroundMark x1="41714" y1="25571" x2="45143" y2="16714"/>
                          <a14:backgroundMark x1="45143" y1="16714" x2="54143" y2="18000"/>
                          <a14:backgroundMark x1="54143" y1="18000" x2="55000" y2="19429"/>
                          <a14:backgroundMark x1="63286" y1="60571" x2="52714" y2="58143"/>
                          <a14:backgroundMark x1="52571" y1="58429" x2="51429" y2="67714"/>
                          <a14:backgroundMark x1="51571" y1="67714" x2="51571" y2="67714"/>
                          <a14:backgroundMark x1="51714" y1="67714" x2="60143" y2="71000"/>
                          <a14:backgroundMark x1="60143" y1="71000" x2="63143" y2="60429"/>
                          <a14:backgroundMark x1="49143" y1="63714" x2="42571" y2="59286"/>
                          <a14:backgroundMark x1="42571" y1="59286" x2="36571" y2="62571"/>
                          <a14:backgroundMark x1="36571" y1="62571" x2="39429" y2="69429"/>
                          <a14:backgroundMark x1="39714" y1="69429" x2="45000" y2="69571"/>
                          <a14:backgroundMark x1="45143" y1="69571" x2="48857" y2="63429"/>
                          <a14:backgroundMark x1="56857" y1="19714" x2="58571" y2="22857"/>
                          <a14:backgroundMark x1="58571" y1="22857" x2="56714" y2="25143"/>
                          <a14:backgroundMark x1="56571" y1="19429" x2="53857" y2="19571"/>
                        </a14:backgroundRemoval>
                      </a14:imgEffect>
                    </a14:imgLayer>
                  </a14:imgProps>
                </a:ext>
              </a:extLst>
            </a:blip>
            <a:srcRect l="29300" r="29448" b="13260"/>
            <a:stretch/>
          </p:blipFill>
          <p:spPr>
            <a:xfrm rot="16200000">
              <a:off x="2368904" y="3245708"/>
              <a:ext cx="1723104" cy="363135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FEDB032-A717-496A-BC02-63B057F04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5" y="1319160"/>
            <a:ext cx="2314996" cy="1107003"/>
          </a:xfrm>
          <a:prstGeom prst="rect">
            <a:avLst/>
          </a:prstGeom>
        </p:spPr>
      </p:pic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363883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 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btn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on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메인 씬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Main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off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게임 진행 씬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Play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캐릭터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종료 씬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End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로고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Logo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조이스틱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Joy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40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6931049"/>
              </p:ext>
            </p:extLst>
          </p:nvPr>
        </p:nvGraphicFramePr>
        <p:xfrm>
          <a:off x="419100" y="1270000"/>
          <a:ext cx="11315700" cy="2603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19.11.28(0)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발표용 문서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72045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33067209"/>
              </p:ext>
            </p:extLst>
          </p:nvPr>
        </p:nvGraphicFramePr>
        <p:xfrm>
          <a:off x="5167223" y="1415702"/>
          <a:ext cx="6420928" cy="5006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939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5264989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</a:tblGrid>
              <a:tr h="494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5053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486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개발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국가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196"/>
                  </a:ext>
                </a:extLst>
              </a:tr>
              <a:tr h="4568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출시일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23156"/>
                  </a:ext>
                </a:extLst>
              </a:tr>
              <a:tr h="4575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2585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게임의 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랜덤으로 배치되는 던전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반복적인 플레이의 지루함 일부 상쇠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dirty="0"/>
                        <a:t>2D </a:t>
                      </a:r>
                      <a:r>
                        <a:rPr lang="ko-KR" altLang="en-US" sz="1100" dirty="0"/>
                        <a:t>탑 뷰 시점의 아기자기한 도트 그래픽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각각의 특색 있는 캐릭터와 무기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캐릭터가 사망하면 소량의 보상과 함께 초기화 되는 게임 진행 정보</a:t>
                      </a:r>
                      <a:endParaRPr lang="en-US" altLang="ko-KR" sz="11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손해를 최소화 하기 위한 유저의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손실 회피 심리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와</a:t>
                      </a:r>
                      <a:r>
                        <a:rPr lang="ko-KR" altLang="en-US" sz="1100" b="1" dirty="0"/>
                        <a:t> </a:t>
                      </a:r>
                      <a:r>
                        <a:rPr lang="ko-KR" altLang="en-US" sz="1100" b="0" dirty="0"/>
                        <a:t>진행 정도에 따른 소량의 보상을 통한 초기화의 반감을 일부 상쇄하는 유저의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보상 심리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를 적절히 활용</a:t>
                      </a:r>
                      <a:endParaRPr lang="en-US" altLang="ko-KR" sz="1100" b="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/>
                        <a:t>이후 플레이의 이전의 실수를 만회하려는 </a:t>
                      </a:r>
                      <a:r>
                        <a:rPr lang="en-US" altLang="ko-KR" sz="1500" b="1" dirty="0"/>
                        <a:t>‘</a:t>
                      </a:r>
                      <a:r>
                        <a:rPr lang="ko-KR" altLang="en-US" sz="1500" b="1" dirty="0"/>
                        <a:t>대안적 세계 구축</a:t>
                      </a:r>
                      <a:r>
                        <a:rPr lang="en-US" altLang="ko-KR" sz="1500" b="1" dirty="0"/>
                        <a:t>’</a:t>
                      </a:r>
                      <a:r>
                        <a:rPr lang="ko-KR" altLang="en-US" sz="1100" b="0" dirty="0"/>
                        <a:t>을 위한 리플레이를 유도</a:t>
                      </a:r>
                      <a:endParaRPr lang="en-US" altLang="ko-KR" sz="1100" b="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113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457198" y="92392"/>
            <a:ext cx="6849534" cy="476901"/>
            <a:chOff x="2540000" y="0"/>
            <a:chExt cx="6849534" cy="4769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UI</a:t>
              </a:r>
              <a:r>
                <a:rPr lang="ko-KR" altLang="en-US" sz="24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/>
                <a:t>참고 사항</a:t>
              </a:r>
              <a:endParaRPr lang="ko-KR" altLang="en-US" sz="24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9" y="1570969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B8371B2B-DA23-48B0-B8BA-116B185CB6C4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7" y="3873194"/>
            <a:ext cx="42672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543457" y="2226726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2955478" y="3732455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56995E-1E54-4F23-B4E6-0FC1E27B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1454589" y="13593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3545947" y="1372592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4456352" y="1360243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2506370" y="13725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597723" y="1343548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543456" y="1244209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543456" y="3733579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6098374" y="1265725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8996790" y="1327067"/>
            <a:ext cx="2477841" cy="12303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01F5F1-2609-4D34-BD46-A62AD09E8DFF}"/>
              </a:ext>
            </a:extLst>
          </p:cNvPr>
          <p:cNvSpPr/>
          <p:nvPr/>
        </p:nvSpPr>
        <p:spPr>
          <a:xfrm>
            <a:off x="1856502" y="18353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486638" y="18353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개발사 로고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&amp;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로딩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9136203" y="3107796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8049778" y="1985689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8041820" y="1344352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0457959" y="2621442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6244094" y="1688588"/>
            <a:ext cx="1617198" cy="792028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54BCDE-F94E-4B49-B2AB-5DC552DC5898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644588" y="1950441"/>
            <a:ext cx="8420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E11D722-0B3C-45A0-8DB2-58AC01CCD0F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274724" y="1950441"/>
            <a:ext cx="1823650" cy="11512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8766902" y="2087553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9056988" y="215383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9056988" y="2345796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8469014" y="1479447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1246027" y="2042905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1149466" y="2540333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6244094" y="134808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8075687" y="2599943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1404321" y="2288328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9822981" y="2243933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0659360" y="135067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6157185" y="2541807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7125589" y="2541807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6472416" y="2194229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7174028" y="2194229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6606192" y="2418209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7441199" y="2428147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1404321" y="2295878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6099843" y="2523193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753400" y="4844263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3340782" y="4038290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758042" y="3770319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4716604" y="2662461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3886899" y="3399946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1517352" y="3399946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2889012" y="1572354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4059719" y="3484407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4285360" y="3372975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3597214" y="4683294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3403401" y="4055284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5375641" y="4061982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4986090" y="4615789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3854588" y="5442211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3846207" y="4863778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4698315" y="4869779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4424639" y="4134693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3788381" y="4157764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6113339" y="3118506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5433728" y="2065563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8796225" y="1504166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8856598" y="4445659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5870412" y="3994840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6659880" y="2437811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3337396" y="310049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2549493" y="460889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2534977" y="5679726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2802538" y="3257705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2722313" y="4693351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2707797" y="4601674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813800" y="565637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846676" y="4637082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758042" y="4297974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846675" y="2983807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7962584" y="4335636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8740757" y="3742574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9432814" y="3371699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6183933" y="3549582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6219368" y="319785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569433" y="2291892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9066643" y="4771763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8971675" y="4484556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9168195" y="3114673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756736" y="4003625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2260198" y="4003625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8282432" y="3817418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17373603-0132-446C-BD1C-A8813B05A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711993" y="1602689"/>
            <a:ext cx="4383351" cy="2176462"/>
          </a:xfr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1F092A-3A69-4C72-8EDA-3B123FBC70D0}"/>
              </a:ext>
            </a:extLst>
          </p:cNvPr>
          <p:cNvSpPr/>
          <p:nvPr/>
        </p:nvSpPr>
        <p:spPr>
          <a:xfrm>
            <a:off x="732135" y="2732198"/>
            <a:ext cx="4368599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조작 버튼 위치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2429246"/>
              </p:ext>
            </p:extLst>
          </p:nvPr>
        </p:nvGraphicFramePr>
        <p:xfrm>
          <a:off x="5244859" y="1218289"/>
          <a:ext cx="6547449" cy="308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850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01194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ko-KR" altLang="en-US" sz="1000" dirty="0"/>
                        <a:t> 커스터마이즈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언어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로그인 등 기능 지원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자랑하고 싶은 플레이 영상 또는 정보를 커뮤니티를 통해 주고 받기 위해 만들어진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진행 중이던 게임 정보를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멀티플레이어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인 이상의 유저가 </a:t>
                      </a:r>
                      <a:r>
                        <a:rPr lang="en-US" altLang="ko-KR" sz="1000" dirty="0" err="1"/>
                        <a:t>wifi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활용해 함께 플레이 가능하도록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게임 시작 화면</a:t>
            </a:r>
          </a:p>
        </p:txBody>
      </p:sp>
      <p:pic>
        <p:nvPicPr>
          <p:cNvPr id="11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27C2ADAE-C7B4-4771-9F5F-8655A926249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47996"/>
          <a:stretch/>
        </p:blipFill>
        <p:spPr>
          <a:xfrm>
            <a:off x="711993" y="3892466"/>
            <a:ext cx="4381676" cy="1131019"/>
          </a:xfrm>
        </p:spPr>
      </p:pic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633764" y="5136800"/>
            <a:ext cx="4538133" cy="6101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209C34-C1A2-4D38-BDA7-B06BBAAF3F9F}"/>
              </a:ext>
            </a:extLst>
          </p:cNvPr>
          <p:cNvSpPr/>
          <p:nvPr/>
        </p:nvSpPr>
        <p:spPr>
          <a:xfrm>
            <a:off x="743260" y="2971800"/>
            <a:ext cx="389793" cy="381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53B3B-465F-4948-A8EE-420E1C78CB43}"/>
              </a:ext>
            </a:extLst>
          </p:cNvPr>
          <p:cNvSpPr/>
          <p:nvPr/>
        </p:nvSpPr>
        <p:spPr>
          <a:xfrm>
            <a:off x="2897987" y="4525363"/>
            <a:ext cx="877050" cy="37227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B64895-7158-46D2-8AAF-927AA752DF49}"/>
              </a:ext>
            </a:extLst>
          </p:cNvPr>
          <p:cNvSpPr/>
          <p:nvPr/>
        </p:nvSpPr>
        <p:spPr>
          <a:xfrm>
            <a:off x="743260" y="3384550"/>
            <a:ext cx="402877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A0BA2-B3FC-4707-A3C5-0FAFA12F7CC2}"/>
              </a:ext>
            </a:extLst>
          </p:cNvPr>
          <p:cNvSpPr/>
          <p:nvPr/>
        </p:nvSpPr>
        <p:spPr>
          <a:xfrm>
            <a:off x="4613971" y="2787651"/>
            <a:ext cx="389792" cy="9320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1FF606-7D47-4F18-B2DD-6B0D05B7DDF4}"/>
              </a:ext>
            </a:extLst>
          </p:cNvPr>
          <p:cNvSpPr/>
          <p:nvPr/>
        </p:nvSpPr>
        <p:spPr>
          <a:xfrm>
            <a:off x="2013290" y="4525364"/>
            <a:ext cx="761861" cy="37227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A843B8-836B-485F-A980-87A5D0792F5E}"/>
              </a:ext>
            </a:extLst>
          </p:cNvPr>
          <p:cNvSpPr/>
          <p:nvPr/>
        </p:nvSpPr>
        <p:spPr>
          <a:xfrm>
            <a:off x="3689350" y="5181600"/>
            <a:ext cx="1209637" cy="4686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3" name="그림 32" descr="모니터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792BFD62-D9F9-48A9-8589-BFF2EFD73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r="85810"/>
          <a:stretch/>
        </p:blipFill>
        <p:spPr>
          <a:xfrm>
            <a:off x="104384" y="1826822"/>
            <a:ext cx="599162" cy="319666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715E98-83BC-4466-83ED-D5833F8BB7FF}"/>
              </a:ext>
            </a:extLst>
          </p:cNvPr>
          <p:cNvSpPr/>
          <p:nvPr/>
        </p:nvSpPr>
        <p:spPr>
          <a:xfrm>
            <a:off x="734813" y="295903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377E99-FB4F-4A7B-9C2D-9F5D11DA0DB6}"/>
              </a:ext>
            </a:extLst>
          </p:cNvPr>
          <p:cNvSpPr/>
          <p:nvPr/>
        </p:nvSpPr>
        <p:spPr>
          <a:xfrm>
            <a:off x="732135" y="336556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C090BB3-94B3-4E5E-8844-9B14A91C6401}"/>
              </a:ext>
            </a:extLst>
          </p:cNvPr>
          <p:cNvSpPr/>
          <p:nvPr/>
        </p:nvSpPr>
        <p:spPr>
          <a:xfrm>
            <a:off x="4600887" y="278771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4FB90-27B0-49C7-8279-717823D7D597}"/>
              </a:ext>
            </a:extLst>
          </p:cNvPr>
          <p:cNvSpPr/>
          <p:nvPr/>
        </p:nvSpPr>
        <p:spPr>
          <a:xfrm>
            <a:off x="2897987" y="452536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15A35D-A7BD-4026-99D2-97E606655325}"/>
              </a:ext>
            </a:extLst>
          </p:cNvPr>
          <p:cNvSpPr/>
          <p:nvPr/>
        </p:nvSpPr>
        <p:spPr>
          <a:xfrm>
            <a:off x="2013290" y="452536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029033-2D18-4610-9D32-C20B25ED43A8}"/>
              </a:ext>
            </a:extLst>
          </p:cNvPr>
          <p:cNvSpPr/>
          <p:nvPr/>
        </p:nvSpPr>
        <p:spPr>
          <a:xfrm>
            <a:off x="3689350" y="5181600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244860" y="4457976"/>
            <a:ext cx="3697440" cy="184793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E99C6E-4D66-469D-AFE1-62C7AC930E17}"/>
              </a:ext>
            </a:extLst>
          </p:cNvPr>
          <p:cNvSpPr/>
          <p:nvPr/>
        </p:nvSpPr>
        <p:spPr>
          <a:xfrm>
            <a:off x="5258462" y="4505285"/>
            <a:ext cx="1431898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</a:rPr>
              <a:t>커스터마이즈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7BB184-172A-474A-8910-B84FFE3C7F4E}"/>
              </a:ext>
            </a:extLst>
          </p:cNvPr>
          <p:cNvSpPr txBox="1"/>
          <p:nvPr/>
        </p:nvSpPr>
        <p:spPr>
          <a:xfrm>
            <a:off x="9015263" y="4886647"/>
            <a:ext cx="2777045" cy="9905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유저가 직접 조작하는 </a:t>
            </a:r>
            <a:r>
              <a:rPr lang="en-US" altLang="ko-KR" sz="1000" dirty="0"/>
              <a:t>UI</a:t>
            </a:r>
            <a:r>
              <a:rPr lang="ko-KR" altLang="en-US" sz="1000" dirty="0"/>
              <a:t>를 옮겨 놓을 수 있도록 만들어 두었음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유저가 직접 조작</a:t>
            </a:r>
            <a:r>
              <a:rPr lang="en-US" altLang="ko-KR" sz="1000" dirty="0"/>
              <a:t>Ui </a:t>
            </a:r>
            <a:r>
              <a:rPr lang="ko-KR" altLang="en-US" sz="1000" dirty="0"/>
              <a:t>를 옮겨 자신에 맞는 조작 방식을 찾을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내용 개체 틀 19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AAD5448A-0D05-4FB5-B78B-ACB3AECF4CDF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7377631" y="1437258"/>
            <a:ext cx="4368599" cy="217646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D8D7C66-6832-4137-8363-212BF5D92200}"/>
              </a:ext>
            </a:extLst>
          </p:cNvPr>
          <p:cNvSpPr/>
          <p:nvPr/>
        </p:nvSpPr>
        <p:spPr>
          <a:xfrm>
            <a:off x="7406033" y="2579298"/>
            <a:ext cx="4354921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E7B9A188-CE10-4FE0-A4A5-7EB008C90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783838" y="1437258"/>
            <a:ext cx="4374701" cy="2176462"/>
          </a:xfrm>
          <a:prstGeom prst="rect">
            <a:avLst/>
          </a:prstGeom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6F167C-1E16-43FB-B438-8782ECF5DA77}"/>
              </a:ext>
            </a:extLst>
          </p:cNvPr>
          <p:cNvSpPr/>
          <p:nvPr/>
        </p:nvSpPr>
        <p:spPr>
          <a:xfrm>
            <a:off x="2783838" y="2579298"/>
            <a:ext cx="4368599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선택화면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D1CB7E-5217-46D6-8E97-C878EB021DBA}"/>
              </a:ext>
            </a:extLst>
          </p:cNvPr>
          <p:cNvSpPr/>
          <p:nvPr/>
        </p:nvSpPr>
        <p:spPr>
          <a:xfrm>
            <a:off x="2878281" y="3127469"/>
            <a:ext cx="446506" cy="289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880643-9FF9-42D6-BBB0-CADC658BABEF}"/>
              </a:ext>
            </a:extLst>
          </p:cNvPr>
          <p:cNvSpPr/>
          <p:nvPr/>
        </p:nvSpPr>
        <p:spPr>
          <a:xfrm>
            <a:off x="6427544" y="3092273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EE35F6-D83C-4EA7-9C46-201C85F3C056}"/>
              </a:ext>
            </a:extLst>
          </p:cNvPr>
          <p:cNvSpPr/>
          <p:nvPr/>
        </p:nvSpPr>
        <p:spPr>
          <a:xfrm>
            <a:off x="6427544" y="2726354"/>
            <a:ext cx="526268" cy="324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B0204B-E5D6-417F-9646-E03A12E6EEA2}"/>
              </a:ext>
            </a:extLst>
          </p:cNvPr>
          <p:cNvSpPr/>
          <p:nvPr/>
        </p:nvSpPr>
        <p:spPr>
          <a:xfrm>
            <a:off x="6051505" y="1580925"/>
            <a:ext cx="805152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0913E8-91F7-4CF4-A9CF-7D4716569E7E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73C27-FEE6-46C9-9AA8-C38ECC93A13C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F932EE-29AE-4ED1-BCA0-3A5F70A9A9D4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D368B-195B-4F49-92CC-817371113569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BCEED5-CCFF-431B-93BA-65FB6F17E066}"/>
              </a:ext>
            </a:extLst>
          </p:cNvPr>
          <p:cNvSpPr/>
          <p:nvPr/>
        </p:nvSpPr>
        <p:spPr>
          <a:xfrm>
            <a:off x="2878281" y="3127469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0D6B3B-3384-43E0-830E-D273207BED42}"/>
              </a:ext>
            </a:extLst>
          </p:cNvPr>
          <p:cNvSpPr/>
          <p:nvPr/>
        </p:nvSpPr>
        <p:spPr>
          <a:xfrm>
            <a:off x="6051505" y="158092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7850F59-8899-43D2-A178-43987C67AB65}"/>
              </a:ext>
            </a:extLst>
          </p:cNvPr>
          <p:cNvSpPr/>
          <p:nvPr/>
        </p:nvSpPr>
        <p:spPr>
          <a:xfrm>
            <a:off x="6427543" y="2726354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A4FEB-B892-42F2-80BA-65C2307A20D9}"/>
              </a:ext>
            </a:extLst>
          </p:cNvPr>
          <p:cNvSpPr/>
          <p:nvPr/>
        </p:nvSpPr>
        <p:spPr>
          <a:xfrm>
            <a:off x="6437932" y="3086740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E215BD-50F3-4766-8804-577A4369D343}"/>
              </a:ext>
            </a:extLst>
          </p:cNvPr>
          <p:cNvSpPr/>
          <p:nvPr/>
        </p:nvSpPr>
        <p:spPr>
          <a:xfrm>
            <a:off x="10389841" y="1805271"/>
            <a:ext cx="1308549" cy="13451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64CC5B-EE80-4DB5-934E-0C4F1BD72F1F}"/>
              </a:ext>
            </a:extLst>
          </p:cNvPr>
          <p:cNvSpPr/>
          <p:nvPr/>
        </p:nvSpPr>
        <p:spPr>
          <a:xfrm>
            <a:off x="7392355" y="1711551"/>
            <a:ext cx="911525" cy="144349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FC438D-11E6-4DE4-AC96-95B982378590}"/>
              </a:ext>
            </a:extLst>
          </p:cNvPr>
          <p:cNvSpPr/>
          <p:nvPr/>
        </p:nvSpPr>
        <p:spPr>
          <a:xfrm>
            <a:off x="8958194" y="2790126"/>
            <a:ext cx="1234123" cy="2430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CA159A-4A7E-400E-B1E1-FF63F8CD3190}"/>
              </a:ext>
            </a:extLst>
          </p:cNvPr>
          <p:cNvSpPr/>
          <p:nvPr/>
        </p:nvSpPr>
        <p:spPr>
          <a:xfrm>
            <a:off x="9080115" y="3164666"/>
            <a:ext cx="880038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99173F8-FD2E-42AB-8754-A5B37164CD8B}"/>
              </a:ext>
            </a:extLst>
          </p:cNvPr>
          <p:cNvSpPr/>
          <p:nvPr/>
        </p:nvSpPr>
        <p:spPr>
          <a:xfrm>
            <a:off x="7392356" y="3175282"/>
            <a:ext cx="600974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958D92-6188-400F-B510-D6EED033805A}"/>
              </a:ext>
            </a:extLst>
          </p:cNvPr>
          <p:cNvSpPr/>
          <p:nvPr/>
        </p:nvSpPr>
        <p:spPr>
          <a:xfrm>
            <a:off x="10999129" y="3072935"/>
            <a:ext cx="600973" cy="454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EEA0D1-5873-4616-A452-30B5260EE11F}"/>
              </a:ext>
            </a:extLst>
          </p:cNvPr>
          <p:cNvSpPr/>
          <p:nvPr/>
        </p:nvSpPr>
        <p:spPr>
          <a:xfrm>
            <a:off x="7392355" y="171155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86862F-C3CC-4177-A4A2-D288F3B1035D}"/>
              </a:ext>
            </a:extLst>
          </p:cNvPr>
          <p:cNvSpPr/>
          <p:nvPr/>
        </p:nvSpPr>
        <p:spPr>
          <a:xfrm>
            <a:off x="7392355" y="3146616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CAE39F5-C41E-4900-B512-6D60AC4F6713}"/>
              </a:ext>
            </a:extLst>
          </p:cNvPr>
          <p:cNvSpPr/>
          <p:nvPr/>
        </p:nvSpPr>
        <p:spPr>
          <a:xfrm>
            <a:off x="10389841" y="180791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070B9A3-1721-4622-8295-118374DDA614}"/>
              </a:ext>
            </a:extLst>
          </p:cNvPr>
          <p:cNvSpPr/>
          <p:nvPr/>
        </p:nvSpPr>
        <p:spPr>
          <a:xfrm>
            <a:off x="11003756" y="307293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FBFB2C-BAEA-4866-BB8F-A3095E370673}"/>
              </a:ext>
            </a:extLst>
          </p:cNvPr>
          <p:cNvSpPr/>
          <p:nvPr/>
        </p:nvSpPr>
        <p:spPr>
          <a:xfrm>
            <a:off x="8984079" y="278224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629F19-6A62-44A8-93D4-4CB75E0C6FED}"/>
              </a:ext>
            </a:extLst>
          </p:cNvPr>
          <p:cNvSpPr/>
          <p:nvPr/>
        </p:nvSpPr>
        <p:spPr>
          <a:xfrm>
            <a:off x="9080115" y="3174868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C126F3-3705-4A1B-B6AF-A1C84F336101}"/>
              </a:ext>
            </a:extLst>
          </p:cNvPr>
          <p:cNvSpPr/>
          <p:nvPr/>
        </p:nvSpPr>
        <p:spPr>
          <a:xfrm>
            <a:off x="446920" y="1437258"/>
            <a:ext cx="2180512" cy="2176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가로 플랫폼 특성상 유저의 손가락이 화면 상단으로 올라가기 매우 불편함으로 대부분의 버튼 </a:t>
            </a:r>
            <a:r>
              <a:rPr lang="en-US" altLang="ko-KR" sz="1200" dirty="0">
                <a:solidFill>
                  <a:schemeClr val="tx1"/>
                </a:solidFill>
              </a:rPr>
              <a:t>UI</a:t>
            </a:r>
            <a:r>
              <a:rPr lang="ko-KR" altLang="en-US" sz="1200" dirty="0">
                <a:solidFill>
                  <a:schemeClr val="tx1"/>
                </a:solidFill>
              </a:rPr>
              <a:t>들은 화면 하단에 배치되고 있음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A6385FD-D55E-4CCA-A7F2-72E3BFA68E5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92039997"/>
              </p:ext>
            </p:extLst>
          </p:nvPr>
        </p:nvGraphicFramePr>
        <p:xfrm>
          <a:off x="461646" y="3724228"/>
          <a:ext cx="11299308" cy="2559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29">
                  <a:extLst>
                    <a:ext uri="{9D8B030D-6E8A-4147-A177-3AD203B41FA5}">
                      <a16:colId xmlns:a16="http://schemas.microsoft.com/office/drawing/2014/main" val="18747526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5877791"/>
                    </a:ext>
                  </a:extLst>
                </a:gridCol>
                <a:gridCol w="3096883">
                  <a:extLst>
                    <a:ext uri="{9D8B030D-6E8A-4147-A177-3AD203B41FA5}">
                      <a16:colId xmlns:a16="http://schemas.microsoft.com/office/drawing/2014/main" val="1019561172"/>
                    </a:ext>
                  </a:extLst>
                </a:gridCol>
                <a:gridCol w="621102">
                  <a:extLst>
                    <a:ext uri="{9D8B030D-6E8A-4147-A177-3AD203B41FA5}">
                      <a16:colId xmlns:a16="http://schemas.microsoft.com/office/drawing/2014/main" val="3100607876"/>
                    </a:ext>
                  </a:extLst>
                </a:gridCol>
                <a:gridCol w="1035170">
                  <a:extLst>
                    <a:ext uri="{9D8B030D-6E8A-4147-A177-3AD203B41FA5}">
                      <a16:colId xmlns:a16="http://schemas.microsoft.com/office/drawing/2014/main" val="1804049147"/>
                    </a:ext>
                  </a:extLst>
                </a:gridCol>
                <a:gridCol w="5023724">
                  <a:extLst>
                    <a:ext uri="{9D8B030D-6E8A-4147-A177-3AD203B41FA5}">
                      <a16:colId xmlns:a16="http://schemas.microsoft.com/office/drawing/2014/main" val="51977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실수로 원하는 게임 모드를 선택하지 못했을 경우 다시 시작화면으로 돌아가 위한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선택한 역할군의 캐릭터가 가지는 속성값과 고유 스킬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무기의 정보를 전달하기 위한 </a:t>
                      </a:r>
                      <a:r>
                        <a:rPr lang="en-US" altLang="ko-KR" sz="1000" dirty="0"/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28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SNS,</a:t>
                      </a:r>
                      <a:r>
                        <a:rPr lang="ko-KR" altLang="en-US" sz="1000" dirty="0"/>
                        <a:t> 커뮤니티 사이트로 바로 이동가능한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강화 정도를 알려줌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14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현금을 통해 게임내 재화인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을 구입할 수 있는 버튼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뒤로가기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선택을 취소하는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5355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삭제하지 않는 이상 계속 유지되는 재화 데이터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강화와 구매에 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선택 후 캐릭터의 아바타를 고르는 페이지로 </a:t>
                      </a:r>
                      <a:r>
                        <a:rPr lang="ko-KR" altLang="en-US" sz="1000" dirty="0" err="1"/>
                        <a:t>넘어감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455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등급을 올리는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60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01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BB5032E1-F8C0-4A88-95F1-CC2FC2604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704" b="38219"/>
          <a:stretch/>
        </p:blipFill>
        <p:spPr>
          <a:xfrm>
            <a:off x="539770" y="1393982"/>
            <a:ext cx="4244935" cy="21764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E4D08A-F72D-464C-BD26-9A02794EA7F5}"/>
              </a:ext>
            </a:extLst>
          </p:cNvPr>
          <p:cNvSpPr/>
          <p:nvPr/>
        </p:nvSpPr>
        <p:spPr>
          <a:xfrm>
            <a:off x="539771" y="2536023"/>
            <a:ext cx="1125128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FB60EC-C4DB-4EE3-9BD2-0016160D44D3}"/>
              </a:ext>
            </a:extLst>
          </p:cNvPr>
          <p:cNvSpPr/>
          <p:nvPr/>
        </p:nvSpPr>
        <p:spPr>
          <a:xfrm>
            <a:off x="3659578" y="2536023"/>
            <a:ext cx="1125128" cy="1034422"/>
          </a:xfrm>
          <a:prstGeom prst="rect">
            <a:avLst/>
          </a:prstGeom>
          <a:solidFill>
            <a:schemeClr val="accent4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047BCDA-26CB-4922-AD73-CAF69E6CB1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550773" y="3845877"/>
            <a:ext cx="4236133" cy="2123601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041449" y="1289268"/>
          <a:ext cx="6681851" cy="533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461056146"/>
                    </a:ext>
                  </a:extLst>
                </a:gridCol>
                <a:gridCol w="2735290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264975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제어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 콘솔 이후 플레이어의 사용자 경험을 통해 이동은 왼손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공격과 기타 동작들은 오른손으로 하는 습관의 학습이 되어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좀 더 쉽게 유저를 게임에 몰입 시키기 위해서는 특별하지 않은 이상 다른 게임의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방식을 사용하는 것이 효과적이라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상호 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공격을 실행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또는 아이템의 가까이로 캐릭터를 이동시 상호작용 버튼으로 변경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고유 스킬을 사용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시 충전 중임을 연출로 유저에게 알림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중인 무기를 보유중인 다른 무기로 변경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상단에 사용시 소비되는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관리가 필요한 정보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(HP, MP,</a:t>
                      </a:r>
                      <a:r>
                        <a:rPr lang="ko-KR" altLang="en-US" sz="1000" dirty="0"/>
                        <a:t> 방어막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를 표시해줌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 정보를 표시해 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잼의 경우 던전 입장 시 표시 하지 않음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기능을 정지함과 동시에 유저의 편의기능을 제공하기 위한 창으로 진입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9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던전의 진행 정보와 함께 캐릭터가 머물고 있는 방의 인접한 방의 정보를 전달하는 용도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</a:t>
                      </a: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사라지며 전투가 종료되면 다시 인접한 방의 정보를 표출하며 등장함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미니 맵 하단에 유저가 있는 층의 정보를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전투 시 확인할 일이 없으며 적지만 화면 공간의 일부를 차지하고 있음으로 전투 방에 입장했을 때 삭제해줌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2553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씬 분석 </a:t>
            </a:r>
            <a:r>
              <a:rPr lang="en-US" altLang="ko-KR" dirty="0"/>
              <a:t>- </a:t>
            </a:r>
            <a:r>
              <a:rPr lang="ko-KR" altLang="en-US" dirty="0"/>
              <a:t>캐릭터 선택 이후 화면</a:t>
            </a:r>
            <a:r>
              <a:rPr lang="en-US" altLang="ko-KR" dirty="0"/>
              <a:t>(+</a:t>
            </a:r>
            <a:r>
              <a:rPr lang="ko-KR" altLang="en-US" dirty="0"/>
              <a:t>전투화면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0F574-0897-4D77-81FC-C37CD22B8315}"/>
              </a:ext>
            </a:extLst>
          </p:cNvPr>
          <p:cNvSpPr/>
          <p:nvPr/>
        </p:nvSpPr>
        <p:spPr>
          <a:xfrm>
            <a:off x="1048180" y="2598893"/>
            <a:ext cx="523445" cy="581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541BB-E2D9-4EAB-B659-886012EDB0C0}"/>
              </a:ext>
            </a:extLst>
          </p:cNvPr>
          <p:cNvSpPr/>
          <p:nvPr/>
        </p:nvSpPr>
        <p:spPr>
          <a:xfrm>
            <a:off x="3582722" y="2913375"/>
            <a:ext cx="465404" cy="4711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DCD8A4-FD8C-4C88-B742-579E09D933E9}"/>
              </a:ext>
            </a:extLst>
          </p:cNvPr>
          <p:cNvSpPr/>
          <p:nvPr/>
        </p:nvSpPr>
        <p:spPr>
          <a:xfrm>
            <a:off x="4048125" y="2913376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030DCB-5C48-48D4-ACEB-3828EA389EAA}"/>
              </a:ext>
            </a:extLst>
          </p:cNvPr>
          <p:cNvSpPr/>
          <p:nvPr/>
        </p:nvSpPr>
        <p:spPr>
          <a:xfrm>
            <a:off x="4119731" y="2375214"/>
            <a:ext cx="595143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8A9C5-F5C9-4DD9-95B8-A691BB3ABF72}"/>
              </a:ext>
            </a:extLst>
          </p:cNvPr>
          <p:cNvSpPr/>
          <p:nvPr/>
        </p:nvSpPr>
        <p:spPr>
          <a:xfrm>
            <a:off x="629080" y="1415412"/>
            <a:ext cx="742520" cy="3738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03D5D6-4E6F-4A6B-A4D3-E6AB0889FA0F}"/>
              </a:ext>
            </a:extLst>
          </p:cNvPr>
          <p:cNvSpPr/>
          <p:nvPr/>
        </p:nvSpPr>
        <p:spPr>
          <a:xfrm>
            <a:off x="3162902" y="1447542"/>
            <a:ext cx="980473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26C9A1-4D95-4A30-A98A-5DE08DF02458}"/>
              </a:ext>
            </a:extLst>
          </p:cNvPr>
          <p:cNvSpPr/>
          <p:nvPr/>
        </p:nvSpPr>
        <p:spPr>
          <a:xfrm>
            <a:off x="4175448" y="1438532"/>
            <a:ext cx="492232" cy="2475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EE9744-1305-4755-982D-0D6B1B34B04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224274-9CD2-4507-93EE-83D4FB335F9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94DAD8-158A-4721-BC63-F40D976B045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537FF9-88AD-4966-9BC7-C514FACC3D0E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04CCBE-59F3-42A9-B354-44DC920B3A8E}"/>
              </a:ext>
            </a:extLst>
          </p:cNvPr>
          <p:cNvSpPr/>
          <p:nvPr/>
        </p:nvSpPr>
        <p:spPr>
          <a:xfrm>
            <a:off x="3961095" y="4299455"/>
            <a:ext cx="753779" cy="67147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C0238-2596-455E-B447-60673C9E42A9}"/>
              </a:ext>
            </a:extLst>
          </p:cNvPr>
          <p:cNvSpPr/>
          <p:nvPr/>
        </p:nvSpPr>
        <p:spPr>
          <a:xfrm>
            <a:off x="3582722" y="3925178"/>
            <a:ext cx="657173" cy="2046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41C034-56DC-48F6-AF80-75EEE58EC8B3}"/>
              </a:ext>
            </a:extLst>
          </p:cNvPr>
          <p:cNvSpPr/>
          <p:nvPr/>
        </p:nvSpPr>
        <p:spPr>
          <a:xfrm>
            <a:off x="1048181" y="259889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624E0B-FBDD-4A1C-8C48-294F2B44D8E3}"/>
              </a:ext>
            </a:extLst>
          </p:cNvPr>
          <p:cNvSpPr/>
          <p:nvPr/>
        </p:nvSpPr>
        <p:spPr>
          <a:xfrm>
            <a:off x="4063366" y="293487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0B484C-87ED-4C62-8EF4-26227E526670}"/>
              </a:ext>
            </a:extLst>
          </p:cNvPr>
          <p:cNvSpPr/>
          <p:nvPr/>
        </p:nvSpPr>
        <p:spPr>
          <a:xfrm>
            <a:off x="3572213" y="2913374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42C6A1-168A-4766-974F-1568F59DAD1C}"/>
              </a:ext>
            </a:extLst>
          </p:cNvPr>
          <p:cNvSpPr/>
          <p:nvPr/>
        </p:nvSpPr>
        <p:spPr>
          <a:xfrm>
            <a:off x="4124554" y="237651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DEB8DF-4D93-4281-93C3-9CFE89680351}"/>
              </a:ext>
            </a:extLst>
          </p:cNvPr>
          <p:cNvSpPr/>
          <p:nvPr/>
        </p:nvSpPr>
        <p:spPr>
          <a:xfrm>
            <a:off x="3162902" y="1451218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AF8549-1C4A-470A-A430-043929840561}"/>
              </a:ext>
            </a:extLst>
          </p:cNvPr>
          <p:cNvSpPr/>
          <p:nvPr/>
        </p:nvSpPr>
        <p:spPr>
          <a:xfrm>
            <a:off x="629080" y="13930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6396EC-6238-4CB4-941B-1F7614D549C3}"/>
              </a:ext>
            </a:extLst>
          </p:cNvPr>
          <p:cNvSpPr/>
          <p:nvPr/>
        </p:nvSpPr>
        <p:spPr>
          <a:xfrm>
            <a:off x="3582722" y="3913002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27B11A-822B-418E-823A-A763FE38BC81}"/>
              </a:ext>
            </a:extLst>
          </p:cNvPr>
          <p:cNvSpPr/>
          <p:nvPr/>
        </p:nvSpPr>
        <p:spPr>
          <a:xfrm>
            <a:off x="3961095" y="4299455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83DD8E8-2B52-4F88-94D8-D30338FFA8A5}"/>
              </a:ext>
            </a:extLst>
          </p:cNvPr>
          <p:cNvSpPr/>
          <p:nvPr/>
        </p:nvSpPr>
        <p:spPr>
          <a:xfrm>
            <a:off x="4175448" y="14385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7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팝업 분석 </a:t>
            </a:r>
            <a:r>
              <a:rPr lang="en-US" altLang="ko-KR" dirty="0"/>
              <a:t>- </a:t>
            </a:r>
            <a:r>
              <a:rPr lang="ko-KR" altLang="en-US" dirty="0"/>
              <a:t>일시 정지 </a:t>
            </a:r>
            <a:r>
              <a:rPr lang="en-US" altLang="ko-KR" dirty="0"/>
              <a:t>&amp; </a:t>
            </a:r>
            <a:r>
              <a:rPr lang="ko-KR" altLang="en-US" dirty="0"/>
              <a:t>설정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457198" y="1391853"/>
            <a:ext cx="4013782" cy="2176462"/>
          </a:xfrm>
          <a:prstGeom prst="rect">
            <a:avLst/>
          </a:prstGeom>
        </p:spPr>
      </p:pic>
      <p:graphicFrame>
        <p:nvGraphicFramePr>
          <p:cNvPr id="31" name="표 12">
            <a:extLst>
              <a:ext uri="{FF2B5EF4-FFF2-40B4-BE49-F238E27FC236}">
                <a16:creationId xmlns:a16="http://schemas.microsoft.com/office/drawing/2014/main" id="{C59A0B0A-50D7-489B-B4BF-84522DBE2E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25022497"/>
              </p:ext>
            </p:extLst>
          </p:nvPr>
        </p:nvGraphicFramePr>
        <p:xfrm>
          <a:off x="4740444" y="1391853"/>
          <a:ext cx="6994359" cy="407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830056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85155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42180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뒤 배경이 흐리게 변함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중지라는 글이 적힌 창이 화면 중앙에 배치됨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배경을 흐리게 함으로 게임이 잠시 중지 되었음을 알리려고 하는 것을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획득한 특성 또는 획득가능한 특성의 개수를 확인하는 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게임에 중요하지만 유저가 직접 사용하지는 않는 특성을 일시 정지에 넣어 놓아 전투시 필요한 것만 남겨 놓을 </a:t>
                      </a:r>
                      <a:r>
                        <a:rPr lang="ko-KR" altLang="en-US" sz="1000" dirty="0" err="1"/>
                        <a:t>려고</a:t>
                      </a:r>
                      <a:r>
                        <a:rPr lang="ko-KR" altLang="en-US" sz="1000" dirty="0"/>
                        <a:t>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계속하기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계속 진행 할지 말지를 선택할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버튼은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방식으로 한번 누르면 아래에 가로로 긴 창이 하나 더 생김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 방식으로 설정의 </a:t>
                      </a:r>
                      <a:r>
                        <a:rPr lang="en-US" altLang="ko-KR" sz="1000" dirty="0"/>
                        <a:t>ON/OFF </a:t>
                      </a:r>
                      <a:r>
                        <a:rPr lang="ko-KR" altLang="en-US" sz="1000" dirty="0"/>
                        <a:t>유무를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색을 다르게 배치함으로 어떤 상태인지 유저가 한번에 확인 할 수 있도록 하려고 한 것으로 보임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다만 너무 이미지로 표시해 두어 직접 터치 하지 않으면 처음에는 이해하기 어려운 단점이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7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이동방식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공유의 기능을 한 곳에 묶어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정보를 한 곳에 묶어 유저가 쉽게 기억하고 효과적으로 찾아 사용하도록 다음과 같이 배치했다고 판단됨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987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CD55C9-B54C-42E6-AEEE-C4D8076FA926}"/>
              </a:ext>
            </a:extLst>
          </p:cNvPr>
          <p:cNvSpPr/>
          <p:nvPr/>
        </p:nvSpPr>
        <p:spPr>
          <a:xfrm>
            <a:off x="543464" y="1411851"/>
            <a:ext cx="3838755" cy="20904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C13FA-4113-463B-9254-8D6BBD9DC357}"/>
              </a:ext>
            </a:extLst>
          </p:cNvPr>
          <p:cNvSpPr/>
          <p:nvPr/>
        </p:nvSpPr>
        <p:spPr>
          <a:xfrm>
            <a:off x="1609232" y="2182474"/>
            <a:ext cx="1608422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9009D-9EFA-4F1E-A9D2-B7614F27E394}"/>
              </a:ext>
            </a:extLst>
          </p:cNvPr>
          <p:cNvSpPr/>
          <p:nvPr/>
        </p:nvSpPr>
        <p:spPr>
          <a:xfrm>
            <a:off x="1587101" y="2553409"/>
            <a:ext cx="1619488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69ECB9-CC8B-4A19-B9E7-2A7E10746A30}"/>
              </a:ext>
            </a:extLst>
          </p:cNvPr>
          <p:cNvSpPr/>
          <p:nvPr/>
        </p:nvSpPr>
        <p:spPr>
          <a:xfrm>
            <a:off x="1495732" y="3029034"/>
            <a:ext cx="1877196" cy="47328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203196-86D3-407C-8DF3-11F9D02B1290}"/>
              </a:ext>
            </a:extLst>
          </p:cNvPr>
          <p:cNvSpPr/>
          <p:nvPr/>
        </p:nvSpPr>
        <p:spPr>
          <a:xfrm>
            <a:off x="543464" y="1411851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342987-55DB-473A-9AC7-C9215F40A303}"/>
              </a:ext>
            </a:extLst>
          </p:cNvPr>
          <p:cNvSpPr/>
          <p:nvPr/>
        </p:nvSpPr>
        <p:spPr>
          <a:xfrm>
            <a:off x="1609231" y="2169269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E4547B-72D2-4B03-957D-1CF548439383}"/>
              </a:ext>
            </a:extLst>
          </p:cNvPr>
          <p:cNvSpPr/>
          <p:nvPr/>
        </p:nvSpPr>
        <p:spPr>
          <a:xfrm>
            <a:off x="1587100" y="254340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6326DB-D5AB-46CE-813B-AA4624A05BA1}"/>
              </a:ext>
            </a:extLst>
          </p:cNvPr>
          <p:cNvSpPr/>
          <p:nvPr/>
        </p:nvSpPr>
        <p:spPr>
          <a:xfrm>
            <a:off x="1495732" y="3029033"/>
            <a:ext cx="241854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8" name="그림 17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37C98CE1-9D00-4AB8-8790-842C312F5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767605" y="4679134"/>
            <a:ext cx="496818" cy="458815"/>
          </a:xfrm>
          <a:prstGeom prst="rect">
            <a:avLst/>
          </a:prstGeom>
        </p:spPr>
      </p:pic>
      <p:pic>
        <p:nvPicPr>
          <p:cNvPr id="19" name="그림 18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37616F-9339-4D99-BF8D-10C77E489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2256626" y="4675936"/>
            <a:ext cx="485777" cy="458815"/>
          </a:xfrm>
          <a:prstGeom prst="rect">
            <a:avLst/>
          </a:prstGeom>
        </p:spPr>
      </p:pic>
      <p:pic>
        <p:nvPicPr>
          <p:cNvPr id="20" name="그림 19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941686D-17BE-4D82-ABB4-2C11AE8967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443626" y="4680365"/>
            <a:ext cx="480256" cy="458815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AE60505-7E79-4195-9D70-57BF13071A5F}"/>
              </a:ext>
            </a:extLst>
          </p:cNvPr>
          <p:cNvCxnSpPr>
            <a:cxnSpLocks/>
            <a:stCxn id="37" idx="2"/>
            <a:endCxn id="20" idx="0"/>
          </p:cNvCxnSpPr>
          <p:nvPr/>
        </p:nvCxnSpPr>
        <p:spPr>
          <a:xfrm rot="16200000" flipH="1">
            <a:off x="2363941" y="3360552"/>
            <a:ext cx="1280396" cy="1359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FDE2B1A-0882-4E34-AF85-91CF4FABD8A7}"/>
              </a:ext>
            </a:extLst>
          </p:cNvPr>
          <p:cNvCxnSpPr>
            <a:cxnSpLocks/>
            <a:stCxn id="37" idx="2"/>
            <a:endCxn id="18" idx="0"/>
          </p:cNvCxnSpPr>
          <p:nvPr/>
        </p:nvCxnSpPr>
        <p:spPr>
          <a:xfrm rot="5400000">
            <a:off x="1030688" y="3385296"/>
            <a:ext cx="1279165" cy="13085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DCAE4A1-0C1C-41B0-9947-35E0980F6D70}"/>
              </a:ext>
            </a:extLst>
          </p:cNvPr>
          <p:cNvCxnSpPr>
            <a:cxnSpLocks/>
            <a:stCxn id="37" idx="2"/>
            <a:endCxn id="19" idx="0"/>
          </p:cNvCxnSpPr>
          <p:nvPr/>
        </p:nvCxnSpPr>
        <p:spPr>
          <a:xfrm rot="16200000" flipH="1">
            <a:off x="1774037" y="3950457"/>
            <a:ext cx="1275967" cy="17499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6EA9A7-5F75-43E7-947D-DE695231C476}"/>
              </a:ext>
            </a:extLst>
          </p:cNvPr>
          <p:cNvSpPr txBox="1"/>
          <p:nvPr/>
        </p:nvSpPr>
        <p:spPr>
          <a:xfrm>
            <a:off x="3291780" y="5154174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FE176B-16B9-4584-A362-F77546ADBBFE}"/>
              </a:ext>
            </a:extLst>
          </p:cNvPr>
          <p:cNvSpPr txBox="1"/>
          <p:nvPr/>
        </p:nvSpPr>
        <p:spPr>
          <a:xfrm>
            <a:off x="2093828" y="517135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29C09B-98EA-4759-9185-21E841C0DCAA}"/>
              </a:ext>
            </a:extLst>
          </p:cNvPr>
          <p:cNvSpPr txBox="1"/>
          <p:nvPr/>
        </p:nvSpPr>
        <p:spPr>
          <a:xfrm>
            <a:off x="730724" y="5156358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579843-9502-4EBE-A1CD-E8FE1B47FF5E}"/>
              </a:ext>
            </a:extLst>
          </p:cNvPr>
          <p:cNvSpPr txBox="1"/>
          <p:nvPr/>
        </p:nvSpPr>
        <p:spPr>
          <a:xfrm>
            <a:off x="457198" y="5500584"/>
            <a:ext cx="8887487" cy="7597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이동 조이스틱 설정으로 통해 원하는 이동 조작 방식을 설정할 수 도 있음</a:t>
            </a:r>
            <a:endParaRPr lang="en-US" altLang="ko-KR" sz="10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개발사에서 유저의 조작의 편의성을 위해 많은 고민을 했다고 생각함</a:t>
            </a:r>
            <a:endParaRPr lang="en-US" altLang="ko-KR" sz="10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단점 </a:t>
            </a:r>
            <a:r>
              <a:rPr lang="en-US" altLang="ko-KR" sz="1000" dirty="0"/>
              <a:t>: </a:t>
            </a:r>
            <a:r>
              <a:rPr lang="ko-KR" altLang="en-US" sz="1000" dirty="0"/>
              <a:t>유저가 직접 눌러 보기 전까지 해당 기능이 있는지도 모르고 지나간다는 점</a:t>
            </a:r>
            <a:r>
              <a:rPr lang="en-US" altLang="ko-KR" sz="1000" dirty="0"/>
              <a:t>, </a:t>
            </a:r>
            <a:r>
              <a:rPr lang="ko-KR" altLang="en-US" sz="1000" dirty="0"/>
              <a:t>튜토리얼을 통해 유저에게 해당 기능을 알려줄 필요가 있음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502C5F-BA65-498B-8739-0913A5671FAB}"/>
              </a:ext>
            </a:extLst>
          </p:cNvPr>
          <p:cNvSpPr/>
          <p:nvPr/>
        </p:nvSpPr>
        <p:spPr>
          <a:xfrm>
            <a:off x="2209765" y="3212909"/>
            <a:ext cx="229519" cy="1870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3846</TotalTime>
  <Words>1445</Words>
  <Application>Microsoft Office PowerPoint</Application>
  <PresentationFormat>와이드스크린</PresentationFormat>
  <Paragraphs>362</Paragraphs>
  <Slides>12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나눔고딕</vt:lpstr>
      <vt:lpstr>돋움</vt:lpstr>
      <vt:lpstr>Arial</vt:lpstr>
      <vt:lpstr>Calibri</vt:lpstr>
      <vt:lpstr>Calibri Light</vt:lpstr>
      <vt:lpstr>Gill Sans</vt:lpstr>
      <vt:lpstr>맑은 고딕</vt:lpstr>
      <vt:lpstr>Office 테마</vt:lpstr>
      <vt:lpstr>UI_기획서</vt:lpstr>
      <vt:lpstr>버전 관리</vt:lpstr>
      <vt:lpstr>간략한 설명</vt:lpstr>
      <vt:lpstr>분석 게임 소개</vt:lpstr>
      <vt:lpstr>전체 씬 분석</vt:lpstr>
      <vt:lpstr>씬 분석 - 게임 시작 화면</vt:lpstr>
      <vt:lpstr>씬 분석 - 캐릭터 선택화면</vt:lpstr>
      <vt:lpstr>씬 분석 - 캐릭터 선택 이후 화면(+전투화면)</vt:lpstr>
      <vt:lpstr>팝업 분석 - 일시 정지 &amp; 설정</vt:lpstr>
      <vt:lpstr>참고 이미지</vt:lpstr>
      <vt:lpstr>Ui 레이어 구조</vt:lpstr>
      <vt:lpstr>파일 작명 규칙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309</cp:revision>
  <dcterms:created xsi:type="dcterms:W3CDTF">2019-10-07T05:13:37Z</dcterms:created>
  <dcterms:modified xsi:type="dcterms:W3CDTF">2019-11-28T04:29:38Z</dcterms:modified>
</cp:coreProperties>
</file>